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1" r:id="rId2"/>
    <p:sldId id="289" r:id="rId3"/>
    <p:sldId id="313" r:id="rId4"/>
    <p:sldId id="294" r:id="rId5"/>
    <p:sldId id="291" r:id="rId6"/>
    <p:sldId id="312" r:id="rId7"/>
    <p:sldId id="315" r:id="rId8"/>
    <p:sldId id="316" r:id="rId9"/>
    <p:sldId id="297" r:id="rId10"/>
    <p:sldId id="293" r:id="rId11"/>
    <p:sldId id="257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4" r:id="rId22"/>
    <p:sldId id="310" r:id="rId23"/>
    <p:sldId id="311" r:id="rId24"/>
    <p:sldId id="290" r:id="rId25"/>
    <p:sldId id="317" r:id="rId26"/>
    <p:sldId id="318" r:id="rId27"/>
    <p:sldId id="28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660"/>
  </p:normalViewPr>
  <p:slideViewPr>
    <p:cSldViewPr>
      <p:cViewPr varScale="1">
        <p:scale>
          <a:sx n="68" d="100"/>
          <a:sy n="68" d="100"/>
        </p:scale>
        <p:origin x="5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7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4FE9B-D5D4-4B76-87EA-A08EA8B20C6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re et 2 contenus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773238"/>
            <a:ext cx="4038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773238"/>
            <a:ext cx="4038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3"/>
          </p:nvPr>
        </p:nvSpPr>
        <p:spPr>
          <a:xfrm>
            <a:off x="457200" y="4025900"/>
            <a:ext cx="8229600" cy="21002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B26D5-79DE-44D5-BE62-A63A11BDEB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6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wipo.int/edocs/pubdocs/en/wipo_pub_gii_2017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teractive-patent-power-20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30313" y="3794635"/>
            <a:ext cx="4937125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Innovation and business intelligence indicators</a:t>
            </a:r>
            <a:endParaRPr lang="en-US" sz="2600" dirty="0">
              <a:solidFill>
                <a:srgbClr val="00408C"/>
              </a:solidFill>
              <a:ea typeface="ヒラギノ角ゴ Pro W3" pitchFamily="1" charset="-128"/>
            </a:endParaRP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228184" y="5301208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endParaRPr lang="en-US" sz="1300" dirty="0">
              <a:solidFill>
                <a:srgbClr val="3399FF"/>
              </a:solidFill>
              <a:latin typeface="Arial Black" pitchFamily="34" charset="0"/>
              <a:ea typeface="ヒラギノ角ゴ Pro W3" pitchFamily="1" charset="-128"/>
            </a:endParaRP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914400" y="3602182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2" y="5805488"/>
            <a:ext cx="7230119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IP Information Officer, Access to Information and Knowledge Division</a:t>
            </a:r>
          </a:p>
        </p:txBody>
      </p:sp>
    </p:spTree>
    <p:extLst>
      <p:ext uri="{BB962C8B-B14F-4D97-AF65-F5344CB8AC3E}">
        <p14:creationId xmlns:p14="http://schemas.microsoft.com/office/powerpoint/2010/main" val="170380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AE82E-E34B-48EE-B7B4-033AC99B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initial </a:t>
            </a:r>
            <a:r>
              <a:rPr lang="fr-FR" dirty="0" err="1"/>
              <a:t>thoughts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A36C79-B6A0-4DC3-A8C3-5B396014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b="1" dirty="0"/>
              <a:t>can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measure</a:t>
            </a:r>
            <a:r>
              <a:rPr lang="fr-FR" dirty="0"/>
              <a:t>?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/>
              <a:t>value</a:t>
            </a:r>
            <a:r>
              <a:rPr lang="fr-FR" dirty="0"/>
              <a:t> of </a:t>
            </a:r>
            <a:r>
              <a:rPr lang="fr-FR" dirty="0" err="1"/>
              <a:t>measuring</a:t>
            </a:r>
            <a:r>
              <a:rPr lang="fr-FR" dirty="0"/>
              <a:t>?</a:t>
            </a:r>
          </a:p>
          <a:p>
            <a:r>
              <a:rPr lang="fr-FR" b="1" dirty="0"/>
              <a:t>Co-relation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b="1" dirty="0"/>
              <a:t>causation </a:t>
            </a:r>
          </a:p>
        </p:txBody>
      </p:sp>
    </p:spTree>
    <p:extLst>
      <p:ext uri="{BB962C8B-B14F-4D97-AF65-F5344CB8AC3E}">
        <p14:creationId xmlns:p14="http://schemas.microsoft.com/office/powerpoint/2010/main" val="172157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8125"/>
            <a:ext cx="8712968" cy="1143000"/>
          </a:xfrm>
        </p:spPr>
        <p:txBody>
          <a:bodyPr/>
          <a:lstStyle/>
          <a:p>
            <a:r>
              <a:rPr lang="en-US" sz="3200" dirty="0"/>
              <a:t>Patent Information: what is measurable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54" y="1268760"/>
            <a:ext cx="8839200" cy="5715000"/>
          </a:xfrm>
        </p:spPr>
        <p:txBody>
          <a:bodyPr/>
          <a:lstStyle/>
          <a:p>
            <a:r>
              <a:rPr lang="en-US" dirty="0"/>
              <a:t>Patent Documents</a:t>
            </a:r>
          </a:p>
          <a:p>
            <a:pPr lvl="1"/>
            <a:r>
              <a:rPr lang="en-US" dirty="0"/>
              <a:t>Publication/Application Numbers – which one and why?</a:t>
            </a:r>
          </a:p>
          <a:p>
            <a:pPr lvl="1"/>
            <a:r>
              <a:rPr lang="en-US" dirty="0"/>
              <a:t>Applicants</a:t>
            </a:r>
          </a:p>
          <a:p>
            <a:pPr lvl="1"/>
            <a:r>
              <a:rPr lang="en-US" dirty="0"/>
              <a:t>Inventors</a:t>
            </a:r>
          </a:p>
          <a:p>
            <a:pPr lvl="1"/>
            <a:r>
              <a:rPr lang="en-US" dirty="0"/>
              <a:t>Patent Classification</a:t>
            </a:r>
          </a:p>
          <a:p>
            <a:pPr lvl="1"/>
            <a:r>
              <a:rPr lang="en-US" dirty="0"/>
              <a:t>Citations </a:t>
            </a:r>
          </a:p>
          <a:p>
            <a:r>
              <a:rPr lang="en-US" dirty="0"/>
              <a:t>Other types of patent/business information </a:t>
            </a:r>
          </a:p>
          <a:p>
            <a:pPr lvl="1"/>
            <a:r>
              <a:rPr lang="en-US" dirty="0"/>
              <a:t>Legal Status Events</a:t>
            </a:r>
          </a:p>
          <a:p>
            <a:pPr lvl="1"/>
            <a:r>
              <a:rPr lang="en-US" dirty="0"/>
              <a:t>Change of ownership</a:t>
            </a:r>
          </a:p>
          <a:p>
            <a:pPr lvl="1"/>
            <a:r>
              <a:rPr lang="en-US" dirty="0"/>
              <a:t>Corporate trees/ </a:t>
            </a:r>
            <a:r>
              <a:rPr lang="en-US" dirty="0" err="1"/>
              <a:t>afiliations</a:t>
            </a:r>
            <a:endParaRPr lang="en-US" dirty="0"/>
          </a:p>
          <a:p>
            <a:pPr lvl="1"/>
            <a:r>
              <a:rPr lang="en-US" dirty="0"/>
              <a:t>Licensing</a:t>
            </a:r>
          </a:p>
          <a:p>
            <a:pPr lvl="1"/>
            <a:r>
              <a:rPr lang="en-US" dirty="0"/>
              <a:t>Litigation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8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60848"/>
            <a:ext cx="8229600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a Patent </a:t>
            </a:r>
            <a:r>
              <a:rPr lang="fr-FR" dirty="0" err="1"/>
              <a:t>Landscape</a:t>
            </a:r>
            <a:r>
              <a:rPr lang="fr-FR" dirty="0"/>
              <a:t> Report?</a:t>
            </a:r>
          </a:p>
        </p:txBody>
      </p:sp>
    </p:spTree>
    <p:extLst>
      <p:ext uri="{BB962C8B-B14F-4D97-AF65-F5344CB8AC3E}">
        <p14:creationId xmlns:p14="http://schemas.microsoft.com/office/powerpoint/2010/main" val="288597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143000"/>
          </a:xfrm>
        </p:spPr>
        <p:txBody>
          <a:bodyPr/>
          <a:lstStyle/>
          <a:p>
            <a:r>
              <a:rPr lang="fr-FR" altLang="en-US" dirty="0"/>
              <a:t>General trends vs. trends in </a:t>
            </a:r>
            <a:r>
              <a:rPr lang="fr-FR" altLang="en-US" dirty="0" err="1"/>
              <a:t>subsectors</a:t>
            </a:r>
            <a:endParaRPr lang="fr-FR" altLang="en-US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4032448" cy="24545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3635454" cy="2304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69102" y="4317681"/>
            <a:ext cx="8229600" cy="1559591"/>
          </a:xfrm>
        </p:spPr>
        <p:txBody>
          <a:bodyPr/>
          <a:lstStyle/>
          <a:p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promising</a:t>
            </a:r>
            <a:r>
              <a:rPr lang="es-ES" dirty="0"/>
              <a:t>, </a:t>
            </a:r>
            <a:r>
              <a:rPr lang="es-ES" dirty="0" err="1"/>
              <a:t>emerging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saturated</a:t>
            </a:r>
            <a:r>
              <a:rPr lang="es-ES" dirty="0"/>
              <a:t> </a:t>
            </a:r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r>
              <a:rPr lang="es-ES" dirty="0" err="1"/>
              <a:t>Identification</a:t>
            </a:r>
            <a:r>
              <a:rPr lang="es-ES" dirty="0"/>
              <a:t> of </a:t>
            </a:r>
            <a:r>
              <a:rPr lang="es-ES" dirty="0" err="1"/>
              <a:t>potential</a:t>
            </a:r>
            <a:r>
              <a:rPr lang="es-ES" dirty="0"/>
              <a:t> niche </a:t>
            </a:r>
            <a:r>
              <a:rPr lang="es-ES" dirty="0" err="1"/>
              <a:t>technologies</a:t>
            </a:r>
            <a:r>
              <a:rPr lang="es-ES" dirty="0"/>
              <a:t> </a:t>
            </a: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153483C1-3AC3-4601-B654-1047A2D51572}" type="slidenum">
              <a:rPr lang="en-US" altLang="en-US" sz="1400" smtClean="0"/>
              <a:pPr eaLnBrk="1" hangingPunct="1"/>
              <a:t>13</a:t>
            </a:fld>
            <a:endParaRPr lang="en-US" altLang="en-US" sz="1400"/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07190" y="3789040"/>
            <a:ext cx="835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en-US" sz="1800" i="1" dirty="0"/>
              <a:t>Source: WIPO PLR on Water </a:t>
            </a:r>
            <a:r>
              <a:rPr lang="fr-FR" altLang="en-US" sz="1800" i="1" dirty="0" err="1"/>
              <a:t>desalination</a:t>
            </a:r>
            <a:r>
              <a:rPr lang="fr-FR" altLang="en-US" sz="1800" i="1" dirty="0"/>
              <a:t> and the use of </a:t>
            </a:r>
            <a:r>
              <a:rPr lang="fr-FR" altLang="en-US" sz="1800" i="1" dirty="0" err="1"/>
              <a:t>renewable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energies</a:t>
            </a:r>
            <a:r>
              <a:rPr lang="fr-FR" altLang="en-US" sz="1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054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11364" y="199473"/>
            <a:ext cx="8853124" cy="936104"/>
          </a:xfrm>
        </p:spPr>
        <p:txBody>
          <a:bodyPr/>
          <a:lstStyle/>
          <a:p>
            <a:r>
              <a:rPr lang="fr-FR" altLang="en-US" sz="3000" dirty="0" err="1"/>
              <a:t>Clustering</a:t>
            </a:r>
            <a:r>
              <a:rPr lang="fr-FR" altLang="en-US" sz="3000" dirty="0"/>
              <a:t> of </a:t>
            </a:r>
            <a:r>
              <a:rPr lang="fr-FR" altLang="en-US" sz="3000" dirty="0" err="1"/>
              <a:t>prominent</a:t>
            </a:r>
            <a:r>
              <a:rPr lang="fr-FR" altLang="en-US" sz="3000" dirty="0"/>
              <a:t> </a:t>
            </a:r>
            <a:r>
              <a:rPr lang="fr-FR" altLang="en-US" sz="3000" dirty="0" err="1"/>
              <a:t>technology</a:t>
            </a:r>
            <a:r>
              <a:rPr lang="fr-FR" altLang="en-US" sz="3000" dirty="0"/>
              <a:t> areas </a:t>
            </a:r>
          </a:p>
        </p:txBody>
      </p:sp>
      <p:pic>
        <p:nvPicPr>
          <p:cNvPr id="14339" name="Content Placeholder 7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196752"/>
            <a:ext cx="4752528" cy="4620354"/>
          </a:xfrm>
        </p:spPr>
      </p:pic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07F4040-BB87-411E-920F-CCF8A197262C}" type="slidenum">
              <a:rPr lang="en-US" altLang="en-US" sz="1400" smtClean="0"/>
              <a:pPr eaLnBrk="1" hangingPunct="1"/>
              <a:t>14</a:t>
            </a:fld>
            <a:endParaRPr lang="en-US" altLang="en-US" sz="1400"/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107504" y="5898046"/>
            <a:ext cx="48965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en-US" sz="1800" i="1" dirty="0" err="1"/>
              <a:t>Thematic</a:t>
            </a:r>
            <a:r>
              <a:rPr lang="fr-FR" altLang="en-US" sz="1800" i="1" dirty="0"/>
              <a:t> Concept (</a:t>
            </a:r>
            <a:r>
              <a:rPr lang="fr-FR" altLang="en-US" sz="1800" i="1" dirty="0" err="1"/>
              <a:t>Themescape</a:t>
            </a:r>
            <a:r>
              <a:rPr lang="fr-FR" altLang="en-US" sz="1800" i="1" dirty="0"/>
              <a:t>) of </a:t>
            </a:r>
            <a:r>
              <a:rPr lang="fr-FR" altLang="en-US" sz="1800" i="1" dirty="0" err="1"/>
              <a:t>E-Waste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Landscape</a:t>
            </a:r>
            <a:endParaRPr lang="fr-FR" altLang="en-US" sz="1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73" y="1135577"/>
            <a:ext cx="410337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080" y="5537363"/>
            <a:ext cx="3672408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Network </a:t>
            </a:r>
            <a:r>
              <a:rPr lang="es-ES" sz="1600" dirty="0" err="1"/>
              <a:t>mapping</a:t>
            </a:r>
            <a:r>
              <a:rPr lang="es-ES" sz="1600" dirty="0"/>
              <a:t> in Animal </a:t>
            </a:r>
            <a:r>
              <a:rPr lang="es-ES" sz="1600" dirty="0" err="1"/>
              <a:t>Genetic</a:t>
            </a:r>
            <a:r>
              <a:rPr lang="es-ES" sz="1600" dirty="0"/>
              <a:t> </a:t>
            </a:r>
            <a:r>
              <a:rPr lang="es-ES" sz="1600" dirty="0" err="1"/>
              <a:t>Resources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386470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1" cy="1143000"/>
          </a:xfrm>
        </p:spPr>
        <p:txBody>
          <a:bodyPr/>
          <a:lstStyle/>
          <a:p>
            <a:r>
              <a:rPr lang="fr-FR" altLang="en-US" sz="3000" dirty="0" err="1"/>
              <a:t>Annual</a:t>
            </a:r>
            <a:r>
              <a:rPr lang="fr-FR" altLang="en-US" sz="3000" dirty="0"/>
              <a:t> </a:t>
            </a:r>
            <a:r>
              <a:rPr lang="fr-FR" altLang="en-US" sz="3000" dirty="0" err="1"/>
              <a:t>Growth</a:t>
            </a:r>
            <a:r>
              <a:rPr lang="fr-FR" altLang="en-US" sz="3000" dirty="0"/>
              <a:t> rate in patent </a:t>
            </a:r>
            <a:r>
              <a:rPr lang="fr-FR" altLang="en-US" sz="3000" dirty="0" err="1"/>
              <a:t>filing</a:t>
            </a:r>
            <a:r>
              <a:rPr lang="fr-FR" altLang="en-US" sz="3000" dirty="0"/>
              <a:t> areas – </a:t>
            </a:r>
            <a:r>
              <a:rPr lang="fr-FR" altLang="en-US" sz="3000" dirty="0" err="1"/>
              <a:t>indicators</a:t>
            </a:r>
            <a:r>
              <a:rPr lang="fr-FR" altLang="en-US" sz="3000" dirty="0"/>
              <a:t> of </a:t>
            </a:r>
            <a:r>
              <a:rPr lang="fr-FR" altLang="en-US" sz="3000" dirty="0" err="1"/>
              <a:t>other</a:t>
            </a:r>
            <a:r>
              <a:rPr lang="fr-FR" altLang="en-US" sz="3000" dirty="0"/>
              <a:t> trends and changes in </a:t>
            </a:r>
            <a:r>
              <a:rPr lang="fr-FR" altLang="en-US" sz="3000" dirty="0" err="1"/>
              <a:t>market</a:t>
            </a:r>
            <a:r>
              <a:rPr lang="fr-FR" altLang="en-US" sz="3000" dirty="0"/>
              <a:t>/</a:t>
            </a:r>
            <a:r>
              <a:rPr lang="fr-FR" altLang="en-US" sz="3000" dirty="0" err="1"/>
              <a:t>jurisdiction</a:t>
            </a:r>
            <a:endParaRPr lang="fr-FR" altLang="en-US" sz="3000" dirty="0"/>
          </a:p>
        </p:txBody>
      </p:sp>
      <p:pic>
        <p:nvPicPr>
          <p:cNvPr id="15363" name="Content Placeholder 10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1913046"/>
            <a:ext cx="4752528" cy="3832019"/>
          </a:xfrm>
        </p:spPr>
      </p:pic>
      <p:sp>
        <p:nvSpPr>
          <p:cNvPr id="1536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130F949-1DF5-4B82-92BC-6FD37C6E9F85}" type="slidenum">
              <a:rPr lang="en-US" altLang="en-US" sz="1400" smtClean="0"/>
              <a:pPr eaLnBrk="1" hangingPunct="1"/>
              <a:t>15</a:t>
            </a:fld>
            <a:endParaRPr lang="en-US" altLang="en-US" sz="1400"/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108332" y="6237312"/>
            <a:ext cx="7480540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500" dirty="0"/>
              <a:t>Patenting Activity Trends in E-waste by Subject Matter; Annual Growth/Decline 2006-2010 (based on Earliest Year of First Filing)</a:t>
            </a:r>
            <a:endParaRPr lang="en-US" altLang="en-US" sz="1500" b="1" dirty="0"/>
          </a:p>
          <a:p>
            <a:pPr eaLnBrk="1" hangingPunct="1"/>
            <a:endParaRPr lang="fr-FR" altLang="en-US" sz="1500" dirty="0"/>
          </a:p>
        </p:txBody>
      </p:sp>
      <p:sp>
        <p:nvSpPr>
          <p:cNvPr id="15367" name="Rounded Rectangle 7"/>
          <p:cNvSpPr>
            <a:spLocks noChangeArrowheads="1"/>
          </p:cNvSpPr>
          <p:nvPr/>
        </p:nvSpPr>
        <p:spPr bwMode="auto">
          <a:xfrm>
            <a:off x="1259632" y="1913046"/>
            <a:ext cx="4392488" cy="64809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0384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143000"/>
          </a:xfrm>
        </p:spPr>
        <p:txBody>
          <a:bodyPr/>
          <a:lstStyle/>
          <a:p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 of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protection</a:t>
            </a:r>
            <a:r>
              <a:rPr lang="es-E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84784"/>
            <a:ext cx="4392488" cy="639762"/>
          </a:xfrm>
        </p:spPr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trends</a:t>
            </a:r>
            <a:r>
              <a:rPr lang="es-ES" dirty="0"/>
              <a:t> (OFF)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535113"/>
            <a:ext cx="4392488" cy="639762"/>
          </a:xfrm>
        </p:spPr>
        <p:txBody>
          <a:bodyPr/>
          <a:lstStyle/>
          <a:p>
            <a:r>
              <a:rPr lang="es-ES" dirty="0"/>
              <a:t>Patent </a:t>
            </a:r>
            <a:r>
              <a:rPr lang="es-ES" dirty="0" err="1"/>
              <a:t>filing</a:t>
            </a:r>
            <a:r>
              <a:rPr lang="es-ES" dirty="0"/>
              <a:t> </a:t>
            </a:r>
            <a:r>
              <a:rPr lang="es-ES" dirty="0" err="1"/>
              <a:t>strategies</a:t>
            </a:r>
            <a:r>
              <a:rPr lang="es-ES" dirty="0"/>
              <a:t> (OSF)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448530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5229200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800" dirty="0" err="1"/>
              <a:t>Source</a:t>
            </a:r>
            <a:r>
              <a:rPr lang="es-ES" sz="1800" dirty="0"/>
              <a:t>: WIPO PLR </a:t>
            </a:r>
            <a:r>
              <a:rPr lang="es-ES" sz="1800" dirty="0" err="1"/>
              <a:t>on</a:t>
            </a:r>
            <a:r>
              <a:rPr lang="es-ES" sz="1800" dirty="0"/>
              <a:t> Palm </a:t>
            </a:r>
            <a:r>
              <a:rPr lang="es-ES" sz="1800" dirty="0" err="1"/>
              <a:t>Oil</a:t>
            </a:r>
            <a:r>
              <a:rPr lang="es-ES" sz="18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32856"/>
            <a:ext cx="4041775" cy="285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60032" y="5229200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800" dirty="0" err="1"/>
              <a:t>Source</a:t>
            </a:r>
            <a:r>
              <a:rPr lang="es-ES" sz="1800" dirty="0"/>
              <a:t>: WIPO PLR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Microalgae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6946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64488" cy="1143000"/>
          </a:xfrm>
        </p:spPr>
        <p:txBody>
          <a:bodyPr/>
          <a:lstStyle/>
          <a:p>
            <a:r>
              <a:rPr lang="es-ES" dirty="0"/>
              <a:t>OFF and OSF as </a:t>
            </a:r>
            <a:r>
              <a:rPr lang="es-ES" dirty="0" err="1"/>
              <a:t>indicators</a:t>
            </a:r>
            <a:r>
              <a:rPr lang="es-ES" dirty="0"/>
              <a:t> of </a:t>
            </a:r>
            <a:r>
              <a:rPr lang="es-ES" dirty="0" err="1"/>
              <a:t>innovation</a:t>
            </a:r>
            <a:r>
              <a:rPr lang="es-ES" dirty="0"/>
              <a:t> and </a:t>
            </a:r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market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12776"/>
            <a:ext cx="4392488" cy="639762"/>
          </a:xfrm>
        </p:spPr>
        <p:txBody>
          <a:bodyPr/>
          <a:lstStyle/>
          <a:p>
            <a:r>
              <a:rPr lang="es-ES" dirty="0"/>
              <a:t>Top OFF – </a:t>
            </a:r>
            <a:r>
              <a:rPr lang="es-ES" dirty="0" err="1"/>
              <a:t>Filings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91471" cy="639762"/>
          </a:xfrm>
        </p:spPr>
        <p:txBody>
          <a:bodyPr/>
          <a:lstStyle/>
          <a:p>
            <a:r>
              <a:rPr lang="es-ES" dirty="0"/>
              <a:t>Top OSF – </a:t>
            </a:r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" y="2132856"/>
            <a:ext cx="4464573" cy="447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91" y="2204864"/>
            <a:ext cx="459010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315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118166" y="116632"/>
            <a:ext cx="8352928" cy="1080120"/>
          </a:xfrm>
        </p:spPr>
        <p:txBody>
          <a:bodyPr/>
          <a:lstStyle/>
          <a:p>
            <a:r>
              <a:rPr lang="fr-FR" altLang="en-US" sz="3000" dirty="0"/>
              <a:t>Major </a:t>
            </a:r>
            <a:r>
              <a:rPr lang="fr-FR" altLang="en-US" sz="3000" dirty="0" err="1"/>
              <a:t>players</a:t>
            </a:r>
            <a:r>
              <a:rPr lang="fr-FR" altLang="en-US" sz="3000" dirty="0"/>
              <a:t> in a </a:t>
            </a:r>
            <a:r>
              <a:rPr lang="fr-FR" altLang="en-US" sz="3000" dirty="0" err="1"/>
              <a:t>field</a:t>
            </a:r>
            <a:r>
              <a:rPr lang="fr-FR" altLang="en-US" sz="3000" dirty="0"/>
              <a:t>, profile, </a:t>
            </a:r>
            <a:br>
              <a:rPr lang="fr-FR" altLang="en-US" sz="3000" dirty="0"/>
            </a:br>
            <a:r>
              <a:rPr lang="fr-FR" altLang="en-US" sz="3000" dirty="0"/>
              <a:t>new </a:t>
            </a:r>
            <a:r>
              <a:rPr lang="fr-FR" altLang="en-US" sz="3000" dirty="0" err="1"/>
              <a:t>players</a:t>
            </a:r>
            <a:r>
              <a:rPr lang="fr-FR" altLang="en-US" sz="3000" dirty="0"/>
              <a:t>, change in focus and </a:t>
            </a:r>
            <a:r>
              <a:rPr lang="fr-FR" altLang="en-US" sz="3000" dirty="0" err="1"/>
              <a:t>strategy</a:t>
            </a:r>
            <a:endParaRPr lang="fr-FR" altLang="en-US" sz="3000" dirty="0"/>
          </a:p>
        </p:txBody>
      </p:sp>
      <p:sp>
        <p:nvSpPr>
          <p:cNvPr id="18435" name="Text Placeholder 7"/>
          <p:cNvSpPr>
            <a:spLocks noGrp="1"/>
          </p:cNvSpPr>
          <p:nvPr>
            <p:ph type="body" idx="1"/>
          </p:nvPr>
        </p:nvSpPr>
        <p:spPr>
          <a:xfrm>
            <a:off x="256681" y="1340768"/>
            <a:ext cx="4040188" cy="6397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en-US" sz="2000" dirty="0"/>
              <a:t>Key </a:t>
            </a:r>
            <a:r>
              <a:rPr lang="fr-FR" altLang="en-US" sz="2000" dirty="0" err="1"/>
              <a:t>players</a:t>
            </a:r>
            <a:r>
              <a:rPr lang="fr-FR" altLang="en-US" sz="2000" dirty="0"/>
              <a:t>, profile, </a:t>
            </a:r>
            <a:r>
              <a:rPr lang="fr-FR" altLang="en-US" sz="2000" dirty="0" err="1"/>
              <a:t>recent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activity</a:t>
            </a:r>
            <a:r>
              <a:rPr lang="fr-FR" altLang="en-US" sz="20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5191294" y="1268760"/>
            <a:ext cx="3240360" cy="495746"/>
          </a:xfrm>
        </p:spPr>
        <p:txBody>
          <a:bodyPr/>
          <a:lstStyle/>
          <a:p>
            <a:r>
              <a:rPr lang="es-ES" sz="2000" dirty="0"/>
              <a:t>Key </a:t>
            </a:r>
            <a:r>
              <a:rPr lang="es-ES" sz="2000" dirty="0" err="1"/>
              <a:t>players</a:t>
            </a:r>
            <a:r>
              <a:rPr lang="es-ES" sz="2000" dirty="0"/>
              <a:t> </a:t>
            </a:r>
            <a:r>
              <a:rPr lang="es-ES" sz="2000" dirty="0" err="1"/>
              <a:t>focus</a:t>
            </a:r>
            <a:r>
              <a:rPr lang="es-ES" sz="2000" dirty="0"/>
              <a:t> </a:t>
            </a:r>
            <a:r>
              <a:rPr lang="es-ES" sz="2000" dirty="0" err="1"/>
              <a:t>areas</a:t>
            </a:r>
            <a:endParaRPr lang="es-ES" sz="2000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C2DD342-F35D-4382-9748-C4E09E5BF46F}" type="slidenum">
              <a:rPr lang="en-US" altLang="en-US" sz="1400" smtClean="0"/>
              <a:pPr eaLnBrk="1" hangingPunct="1"/>
              <a:t>18</a:t>
            </a:fld>
            <a:endParaRPr lang="en-US" altLang="en-US" sz="140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06264"/>
            <a:ext cx="431776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12" y="4221087"/>
            <a:ext cx="2024435" cy="202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2262" y="6313791"/>
            <a:ext cx="3312368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PLR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Microalgae</a:t>
            </a:r>
            <a:endParaRPr lang="es-E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6319011"/>
            <a:ext cx="3672408" cy="46926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s-ES" sz="1500" dirty="0"/>
              <a:t>WIPO PLR </a:t>
            </a:r>
            <a:r>
              <a:rPr lang="es-ES" sz="1500" dirty="0" err="1"/>
              <a:t>on</a:t>
            </a:r>
            <a:r>
              <a:rPr lang="es-ES" sz="1500" dirty="0"/>
              <a:t> </a:t>
            </a:r>
            <a:r>
              <a:rPr lang="es-ES" sz="1500" dirty="0" err="1"/>
              <a:t>Assistive</a:t>
            </a:r>
            <a:r>
              <a:rPr lang="es-ES" sz="1500" dirty="0"/>
              <a:t> </a:t>
            </a:r>
            <a:r>
              <a:rPr lang="es-ES" sz="1500" dirty="0" err="1"/>
              <a:t>Devices</a:t>
            </a:r>
            <a:r>
              <a:rPr lang="es-ES" sz="1500" dirty="0"/>
              <a:t> </a:t>
            </a:r>
            <a:r>
              <a:rPr lang="es-ES" sz="1500" dirty="0" err="1"/>
              <a:t>for</a:t>
            </a:r>
            <a:r>
              <a:rPr lang="es-ES" sz="1500" dirty="0"/>
              <a:t> </a:t>
            </a:r>
            <a:r>
              <a:rPr lang="es-ES" sz="1500" dirty="0" err="1"/>
              <a:t>Visually</a:t>
            </a:r>
            <a:r>
              <a:rPr lang="es-ES" sz="1500" dirty="0"/>
              <a:t> and </a:t>
            </a:r>
            <a:r>
              <a:rPr lang="es-ES" sz="1500" dirty="0" err="1"/>
              <a:t>Hearing</a:t>
            </a:r>
            <a:r>
              <a:rPr lang="es-ES" sz="1500" dirty="0"/>
              <a:t> </a:t>
            </a:r>
            <a:r>
              <a:rPr lang="es-ES" sz="1500" dirty="0" err="1"/>
              <a:t>Impaired</a:t>
            </a:r>
            <a:r>
              <a:rPr lang="es-ES" sz="1500" dirty="0"/>
              <a:t> </a:t>
            </a:r>
            <a:r>
              <a:rPr lang="es-ES" sz="1500" dirty="0" err="1"/>
              <a:t>Persons</a:t>
            </a:r>
            <a:endParaRPr lang="es-ES" sz="15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716016" y="5517232"/>
            <a:ext cx="504056" cy="796559"/>
          </a:xfrm>
          <a:prstGeom prst="straightConnector1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02" name="Picture 6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04"/>
          <a:stretch/>
        </p:blipFill>
        <p:spPr bwMode="auto">
          <a:xfrm>
            <a:off x="5220072" y="1830375"/>
            <a:ext cx="4041775" cy="314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62011" y="5089288"/>
            <a:ext cx="302433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PLR </a:t>
            </a:r>
            <a:r>
              <a:rPr lang="es-ES" sz="1600" dirty="0" err="1"/>
              <a:t>on</a:t>
            </a:r>
            <a:r>
              <a:rPr lang="es-ES" sz="1600" dirty="0"/>
              <a:t> Palm </a:t>
            </a:r>
            <a:r>
              <a:rPr lang="es-ES" sz="1600" dirty="0" err="1"/>
              <a:t>Oil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00892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792088"/>
          </a:xfrm>
        </p:spPr>
        <p:txBody>
          <a:bodyPr/>
          <a:lstStyle/>
          <a:p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applicants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84784"/>
            <a:ext cx="4320480" cy="639762"/>
          </a:xfrm>
        </p:spPr>
        <p:txBody>
          <a:bodyPr/>
          <a:lstStyle/>
          <a:p>
            <a:r>
              <a:rPr lang="es-ES" dirty="0" err="1"/>
              <a:t>Applicant</a:t>
            </a:r>
            <a:r>
              <a:rPr lang="es-ES" dirty="0"/>
              <a:t> </a:t>
            </a:r>
            <a:r>
              <a:rPr lang="es-ES" dirty="0" err="1"/>
              <a:t>focus</a:t>
            </a:r>
            <a:r>
              <a:rPr lang="es-ES" dirty="0"/>
              <a:t> and portfolio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1118" y="1380927"/>
            <a:ext cx="4041775" cy="639762"/>
          </a:xfrm>
        </p:spPr>
        <p:txBody>
          <a:bodyPr/>
          <a:lstStyle/>
          <a:p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coverage</a:t>
            </a:r>
            <a:r>
              <a:rPr lang="es-ES" dirty="0"/>
              <a:t> and </a:t>
            </a:r>
            <a:r>
              <a:rPr lang="es-ES" dirty="0" err="1"/>
              <a:t>age</a:t>
            </a:r>
            <a:r>
              <a:rPr lang="es-ES" dirty="0"/>
              <a:t> of </a:t>
            </a:r>
            <a:r>
              <a:rPr lang="es-ES" dirty="0" err="1"/>
              <a:t>technology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1118" y="2124546"/>
            <a:ext cx="4041775" cy="3078786"/>
          </a:xfrm>
          <a:prstGeom prst="rect">
            <a:avLst/>
          </a:prstGeom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440508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4248472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</a:t>
            </a:r>
            <a:r>
              <a:rPr lang="es-ES" sz="1600" dirty="0" err="1"/>
              <a:t>Selected</a:t>
            </a:r>
            <a:r>
              <a:rPr lang="es-ES" sz="1600" dirty="0"/>
              <a:t> </a:t>
            </a:r>
            <a:r>
              <a:rPr lang="es-ES" sz="1600" dirty="0" err="1"/>
              <a:t>Neglected</a:t>
            </a:r>
            <a:r>
              <a:rPr lang="es-ES" sz="1600" dirty="0"/>
              <a:t> </a:t>
            </a:r>
            <a:r>
              <a:rPr lang="es-ES" sz="1600" dirty="0" err="1"/>
              <a:t>Diseases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392511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A2FE3-8130-4E1A-AF4F-A9B2EA98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an innovation </a:t>
            </a:r>
            <a:r>
              <a:rPr lang="fr-FR" dirty="0" err="1"/>
              <a:t>indicator</a:t>
            </a:r>
            <a:r>
              <a:rPr lang="fr-FR" dirty="0"/>
              <a:t>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160B39-3838-4D8E-AE6F-28A634F71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2876" y="1556792"/>
            <a:ext cx="3615067" cy="501414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8A2AC5-FD58-4E95-8F9C-72B89A8A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84" y="1773238"/>
            <a:ext cx="4402832" cy="4569371"/>
          </a:xfrm>
        </p:spPr>
        <p:txBody>
          <a:bodyPr/>
          <a:lstStyle/>
          <a:p>
            <a:r>
              <a:rPr lang="fr-FR" sz="2200" dirty="0"/>
              <a:t>Innovation types:</a:t>
            </a:r>
          </a:p>
          <a:p>
            <a:pPr lvl="1"/>
            <a:r>
              <a:rPr lang="fr-FR" sz="2200" dirty="0" err="1"/>
              <a:t>product</a:t>
            </a:r>
            <a:r>
              <a:rPr lang="fr-FR" sz="2200" dirty="0"/>
              <a:t>, process, </a:t>
            </a:r>
            <a:r>
              <a:rPr lang="fr-FR" sz="2200" dirty="0" err="1"/>
              <a:t>organizational</a:t>
            </a:r>
            <a:r>
              <a:rPr lang="fr-FR" sz="2200" dirty="0"/>
              <a:t> &amp; marketing innovation</a:t>
            </a:r>
          </a:p>
          <a:p>
            <a:r>
              <a:rPr lang="fr-FR" sz="2200" dirty="0"/>
              <a:t>Patent data: innovation output </a:t>
            </a:r>
            <a:r>
              <a:rPr lang="fr-FR" sz="2200" dirty="0" err="1"/>
              <a:t>indicator</a:t>
            </a:r>
            <a:endParaRPr lang="fr-FR" sz="2200" dirty="0"/>
          </a:p>
          <a:p>
            <a:pPr marL="0" indent="0">
              <a:buNone/>
            </a:pP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78875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09366" y="559292"/>
            <a:ext cx="8229600" cy="629814"/>
          </a:xfrm>
        </p:spPr>
        <p:txBody>
          <a:bodyPr/>
          <a:lstStyle/>
          <a:p>
            <a:r>
              <a:rPr lang="fr-FR" altLang="en-US" sz="3200" dirty="0"/>
              <a:t>Co-</a:t>
            </a:r>
            <a:r>
              <a:rPr lang="fr-FR" altLang="en-US" sz="3200" dirty="0" err="1"/>
              <a:t>assignments</a:t>
            </a:r>
            <a:r>
              <a:rPr lang="fr-FR" altLang="en-US" sz="3200" dirty="0"/>
              <a:t> and collaboration networks</a:t>
            </a:r>
          </a:p>
        </p:txBody>
      </p:sp>
      <p:sp>
        <p:nvSpPr>
          <p:cNvPr id="19459" name="Text Placeholder 4"/>
          <p:cNvSpPr>
            <a:spLocks noGrp="1"/>
          </p:cNvSpPr>
          <p:nvPr>
            <p:ph type="body" idx="1"/>
          </p:nvPr>
        </p:nvSpPr>
        <p:spPr>
          <a:xfrm>
            <a:off x="197627" y="1501522"/>
            <a:ext cx="4040187" cy="638175"/>
          </a:xfrm>
        </p:spPr>
        <p:txBody>
          <a:bodyPr/>
          <a:lstStyle/>
          <a:p>
            <a:r>
              <a:rPr lang="fr-FR" altLang="en-US" sz="1800" dirty="0"/>
              <a:t>Co-</a:t>
            </a:r>
            <a:r>
              <a:rPr lang="fr-FR" altLang="en-US" sz="1800" dirty="0" err="1"/>
              <a:t>assignments</a:t>
            </a:r>
            <a:r>
              <a:rPr lang="fr-FR" altLang="en-US" sz="1800" dirty="0"/>
              <a:t> – </a:t>
            </a:r>
            <a:r>
              <a:rPr lang="fr-FR" altLang="en-US" sz="1800" dirty="0" err="1"/>
              <a:t>applicants</a:t>
            </a:r>
            <a:r>
              <a:rPr lang="fr-FR" altLang="en-US" sz="1800" dirty="0"/>
              <a:t> collaboration networks</a:t>
            </a:r>
          </a:p>
        </p:txBody>
      </p:sp>
      <p:sp>
        <p:nvSpPr>
          <p:cNvPr id="19460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995936" y="1489036"/>
            <a:ext cx="4896544" cy="638175"/>
          </a:xfrm>
        </p:spPr>
        <p:txBody>
          <a:bodyPr/>
          <a:lstStyle/>
          <a:p>
            <a:r>
              <a:rPr lang="fr-FR" altLang="en-US" sz="1800" dirty="0" err="1"/>
              <a:t>Applicant-inventors</a:t>
            </a:r>
            <a:r>
              <a:rPr lang="fr-FR" altLang="en-US" sz="1800" dirty="0"/>
              <a:t> collaboration network</a:t>
            </a:r>
          </a:p>
        </p:txBody>
      </p:sp>
      <p:sp>
        <p:nvSpPr>
          <p:cNvPr id="1946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F20CD840-C66F-4888-AC59-0AEC1D63E695}" type="slidenum">
              <a:rPr lang="en-US" altLang="en-US" sz="1400" smtClean="0"/>
              <a:pPr eaLnBrk="1" hangingPunct="1"/>
              <a:t>20</a:t>
            </a:fld>
            <a:endParaRPr lang="en-US" alt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323528" y="5733303"/>
            <a:ext cx="3348372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Palm </a:t>
            </a:r>
            <a:r>
              <a:rPr lang="es-ES" sz="1600" dirty="0" err="1"/>
              <a:t>Oil</a:t>
            </a:r>
            <a:r>
              <a:rPr lang="es-ES" sz="1600" dirty="0"/>
              <a:t> </a:t>
            </a:r>
            <a:r>
              <a:rPr lang="es-ES" sz="1600" dirty="0" err="1"/>
              <a:t>Production</a:t>
            </a:r>
            <a:r>
              <a:rPr lang="es-ES" sz="1600" dirty="0"/>
              <a:t> PLR</a:t>
            </a:r>
          </a:p>
        </p:txBody>
      </p:sp>
      <p:pic>
        <p:nvPicPr>
          <p:cNvPr id="16" name="Picture 35" descr="C:\Users\Sarah Helm\AppData\Local\Microsoft\Windows\Temporary Internet Files\Content.Outlook\NHBFXKQD\P137C_WIPO_Desalination_NetworkAnalysis_SID265_M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90" y="2496640"/>
            <a:ext cx="5633458" cy="287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04048" y="5757254"/>
            <a:ext cx="2520280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</a:t>
            </a:r>
            <a:r>
              <a:rPr lang="es-ES" sz="1600" dirty="0" err="1"/>
              <a:t>Desalination</a:t>
            </a:r>
            <a:r>
              <a:rPr lang="es-ES" sz="1600" dirty="0"/>
              <a:t> PLR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702"/>
          <a:stretch/>
        </p:blipFill>
        <p:spPr>
          <a:xfrm>
            <a:off x="251978" y="2289915"/>
            <a:ext cx="3284612" cy="34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5F7-7946-44A0-BFFC-7CECEF9E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2674"/>
            <a:ext cx="7715200" cy="572030"/>
          </a:xfrm>
        </p:spPr>
        <p:txBody>
          <a:bodyPr/>
          <a:lstStyle/>
          <a:p>
            <a:r>
              <a:rPr lang="fr-FR" dirty="0"/>
              <a:t>Citation </a:t>
            </a:r>
            <a:r>
              <a:rPr lang="fr-FR" dirty="0" err="1"/>
              <a:t>analysis</a:t>
            </a:r>
            <a:r>
              <a:rPr lang="fr-FR" dirty="0"/>
              <a:t>/network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FC8C5-7462-4A0C-855B-9046934A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764704"/>
            <a:ext cx="7715200" cy="5009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54ADE-B81F-4273-85F2-DCA4CEEB392B}"/>
              </a:ext>
            </a:extLst>
          </p:cNvPr>
          <p:cNvSpPr txBox="1"/>
          <p:nvPr/>
        </p:nvSpPr>
        <p:spPr>
          <a:xfrm>
            <a:off x="35496" y="5877272"/>
            <a:ext cx="8784976" cy="6926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2200" dirty="0" err="1"/>
              <a:t>Forward</a:t>
            </a:r>
            <a:r>
              <a:rPr lang="fr-FR" sz="2200" dirty="0"/>
              <a:t> citations: impact of an invention/patent</a:t>
            </a:r>
          </a:p>
          <a:p>
            <a:r>
              <a:rPr lang="fr-FR" sz="2200" dirty="0" err="1"/>
              <a:t>Backward</a:t>
            </a:r>
            <a:r>
              <a:rPr lang="fr-FR" sz="2200" dirty="0"/>
              <a:t> citations: </a:t>
            </a:r>
            <a:r>
              <a:rPr lang="fr-FR" sz="2200" dirty="0" err="1"/>
              <a:t>assessment</a:t>
            </a:r>
            <a:r>
              <a:rPr lang="fr-FR" sz="2200" dirty="0"/>
              <a:t> of </a:t>
            </a:r>
            <a:r>
              <a:rPr lang="fr-FR" sz="2200" dirty="0" err="1"/>
              <a:t>degree</a:t>
            </a:r>
            <a:r>
              <a:rPr lang="fr-FR" sz="2200" dirty="0"/>
              <a:t> of </a:t>
            </a:r>
            <a:r>
              <a:rPr lang="fr-FR" sz="2200" dirty="0" err="1"/>
              <a:t>novelty</a:t>
            </a:r>
            <a:endParaRPr lang="fr-FR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C513D-9B08-4C8C-ACEA-D5BC9E2D7B89}"/>
              </a:ext>
            </a:extLst>
          </p:cNvPr>
          <p:cNvSpPr txBox="1"/>
          <p:nvPr/>
        </p:nvSpPr>
        <p:spPr>
          <a:xfrm>
            <a:off x="251520" y="4941168"/>
            <a:ext cx="3240360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600" dirty="0" err="1"/>
              <a:t>Source:WIPO</a:t>
            </a:r>
            <a:r>
              <a:rPr lang="fr-FR" sz="1600" dirty="0"/>
              <a:t> PLR on </a:t>
            </a:r>
            <a:r>
              <a:rPr lang="fr-FR" sz="1600" dirty="0" err="1"/>
              <a:t>Atazanavir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90191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fr-CH" altLang="en-US" dirty="0" err="1"/>
              <a:t>Matching</a:t>
            </a:r>
            <a:r>
              <a:rPr lang="fr-CH" altLang="en-US" dirty="0"/>
              <a:t> patents to </a:t>
            </a:r>
            <a:r>
              <a:rPr lang="fr-CH" altLang="en-US" dirty="0" err="1"/>
              <a:t>products</a:t>
            </a:r>
            <a:endParaRPr lang="en-US" alt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7544" y="1196752"/>
            <a:ext cx="5106988" cy="4687887"/>
          </a:xfrm>
          <a:ln>
            <a:solidFill>
              <a:schemeClr val="bg1">
                <a:lumMod val="65000"/>
              </a:schemeClr>
            </a:solidFill>
          </a:ln>
          <a:extLst/>
        </p:spPr>
      </p:pic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323850" y="6165850"/>
            <a:ext cx="65516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H" altLang="en-US" sz="2200" i="1"/>
              <a:t>Source: WIPO PLR on Solar Cooking</a:t>
            </a:r>
            <a:endParaRPr lang="en-US" altLang="en-US" sz="2200" i="1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F76046-09F7-47D2-85D3-8ED2E338AB9E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4051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260648"/>
            <a:ext cx="8435975" cy="1143000"/>
          </a:xfrm>
        </p:spPr>
        <p:txBody>
          <a:bodyPr/>
          <a:lstStyle/>
          <a:p>
            <a:r>
              <a:rPr lang="en-US" altLang="en-US" dirty="0"/>
              <a:t>Combining patent with non-patent data</a:t>
            </a:r>
          </a:p>
        </p:txBody>
      </p:sp>
      <p:sp>
        <p:nvSpPr>
          <p:cNvPr id="28675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5805488"/>
            <a:ext cx="8229600" cy="72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R&amp;D in- and output, patenting activity as indicator of innovation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i="1"/>
              <a:t>	</a:t>
            </a:r>
            <a:endParaRPr lang="en-US" altLang="en-US" sz="1800"/>
          </a:p>
        </p:txBody>
      </p:sp>
      <p:pic>
        <p:nvPicPr>
          <p:cNvPr id="28676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800" y="1484313"/>
            <a:ext cx="5230813" cy="3313112"/>
          </a:xfrm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835150" y="5084763"/>
            <a:ext cx="559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i="1"/>
              <a:t>Source: IEA, Energy Technology R&amp;D Statistics 2007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5A2DCD5-699B-445A-89DD-331A77876192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56436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FE12-BD15-4620-BE4C-88CE1DEF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24" y="404664"/>
            <a:ext cx="8784976" cy="504103"/>
          </a:xfrm>
        </p:spPr>
        <p:txBody>
          <a:bodyPr/>
          <a:lstStyle/>
          <a:p>
            <a:r>
              <a:rPr lang="fr-FR" sz="3000" dirty="0" err="1"/>
              <a:t>What</a:t>
            </a:r>
            <a:r>
              <a:rPr lang="fr-FR" sz="3000" dirty="0"/>
              <a:t> do patent </a:t>
            </a:r>
            <a:r>
              <a:rPr lang="fr-FR" sz="3000" dirty="0" err="1"/>
              <a:t>counts</a:t>
            </a:r>
            <a:r>
              <a:rPr lang="fr-FR" sz="3000" dirty="0"/>
              <a:t> tell us? Perceptions &amp; </a:t>
            </a:r>
            <a:r>
              <a:rPr lang="fr-FR" sz="3000" dirty="0" err="1"/>
              <a:t>caveats</a:t>
            </a:r>
            <a:r>
              <a:rPr lang="fr-FR" sz="3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0F94-A79B-4B40-96F8-55E6EB4E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8784976" cy="5400600"/>
          </a:xfrm>
        </p:spPr>
        <p:txBody>
          <a:bodyPr/>
          <a:lstStyle/>
          <a:p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jurisdictions</a:t>
            </a:r>
            <a:r>
              <a:rPr lang="fr-FR" dirty="0"/>
              <a:t> </a:t>
            </a:r>
            <a:r>
              <a:rPr lang="fr-FR" sz="2200" dirty="0"/>
              <a:t>(patentable </a:t>
            </a:r>
            <a:r>
              <a:rPr lang="fr-FR" sz="2200" dirty="0" err="1"/>
              <a:t>subject</a:t>
            </a:r>
            <a:r>
              <a:rPr lang="fr-FR" sz="2200" dirty="0"/>
              <a:t> </a:t>
            </a:r>
            <a:r>
              <a:rPr lang="fr-FR" sz="2200" dirty="0" err="1"/>
              <a:t>matter</a:t>
            </a:r>
            <a:r>
              <a:rPr lang="fr-FR" sz="2200" dirty="0"/>
              <a:t>, </a:t>
            </a:r>
            <a:r>
              <a:rPr lang="fr-FR" sz="2200" dirty="0" err="1"/>
              <a:t>backlogs</a:t>
            </a:r>
            <a:r>
              <a:rPr lang="fr-FR" sz="2200" dirty="0"/>
              <a:t>, </a:t>
            </a:r>
            <a:r>
              <a:rPr lang="fr-FR" sz="2200" dirty="0" err="1"/>
              <a:t>incentives</a:t>
            </a:r>
            <a:r>
              <a:rPr lang="fr-FR" sz="2200" dirty="0"/>
              <a:t> to file a patent, </a:t>
            </a:r>
            <a:r>
              <a:rPr lang="fr-FR" sz="2200" dirty="0" err="1"/>
              <a:t>examination</a:t>
            </a:r>
            <a:r>
              <a:rPr lang="fr-FR" sz="2200" dirty="0"/>
              <a:t> </a:t>
            </a:r>
            <a:r>
              <a:rPr lang="fr-FR" sz="2200" dirty="0" err="1"/>
              <a:t>quality</a:t>
            </a:r>
            <a:r>
              <a:rPr lang="fr-FR" sz="2200" dirty="0"/>
              <a:t>)</a:t>
            </a:r>
          </a:p>
          <a:p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cultures (</a:t>
            </a:r>
            <a:r>
              <a:rPr lang="fr-FR" sz="2200" dirty="0" err="1"/>
              <a:t>patenting</a:t>
            </a:r>
            <a:r>
              <a:rPr lang="fr-FR" sz="2200" dirty="0"/>
              <a:t> </a:t>
            </a:r>
            <a:r>
              <a:rPr lang="fr-FR" sz="2200" dirty="0" err="1"/>
              <a:t>activity</a:t>
            </a:r>
            <a:r>
              <a:rPr lang="fr-FR" sz="2200" dirty="0"/>
              <a:t> </a:t>
            </a:r>
            <a:r>
              <a:rPr lang="fr-FR" sz="2200" dirty="0" err="1"/>
              <a:t>just</a:t>
            </a:r>
            <a:r>
              <a:rPr lang="fr-FR" sz="2200" dirty="0"/>
              <a:t> one </a:t>
            </a:r>
            <a:r>
              <a:rPr lang="fr-FR" sz="2200" dirty="0" err="1"/>
              <a:t>indicator</a:t>
            </a:r>
            <a:r>
              <a:rPr lang="fr-FR" sz="2200" dirty="0"/>
              <a:t> of innovation)</a:t>
            </a:r>
          </a:p>
          <a:p>
            <a:r>
              <a:rPr lang="fr-FR" dirty="0" err="1"/>
              <a:t>Particularities</a:t>
            </a:r>
            <a:r>
              <a:rPr lang="fr-FR" dirty="0"/>
              <a:t> of </a:t>
            </a:r>
            <a:r>
              <a:rPr lang="fr-FR" dirty="0" err="1"/>
              <a:t>technology</a:t>
            </a:r>
            <a:r>
              <a:rPr lang="fr-FR" dirty="0"/>
              <a:t> areas </a:t>
            </a:r>
          </a:p>
          <a:p>
            <a:r>
              <a:rPr lang="fr-FR" dirty="0" err="1"/>
              <a:t>Existing</a:t>
            </a:r>
            <a:r>
              <a:rPr lang="fr-FR" dirty="0"/>
              <a:t> and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 (</a:t>
            </a:r>
            <a:r>
              <a:rPr lang="fr-FR" dirty="0" err="1"/>
              <a:t>availability</a:t>
            </a:r>
            <a:r>
              <a:rPr lang="fr-FR" dirty="0"/>
              <a:t> of data)</a:t>
            </a:r>
          </a:p>
          <a:p>
            <a:r>
              <a:rPr lang="fr-FR" dirty="0" err="1"/>
              <a:t>Difference</a:t>
            </a:r>
            <a:r>
              <a:rPr lang="fr-FR" dirty="0"/>
              <a:t> in </a:t>
            </a:r>
            <a:r>
              <a:rPr lang="fr-FR" dirty="0" err="1"/>
              <a:t>filing</a:t>
            </a:r>
            <a:r>
              <a:rPr lang="fr-FR" dirty="0"/>
              <a:t> </a:t>
            </a:r>
            <a:r>
              <a:rPr lang="fr-FR" dirty="0" err="1"/>
              <a:t>strategies</a:t>
            </a:r>
            <a:r>
              <a:rPr lang="fr-FR" dirty="0"/>
              <a:t> and practices </a:t>
            </a:r>
            <a:r>
              <a:rPr lang="fr-FR" dirty="0" err="1"/>
              <a:t>across</a:t>
            </a:r>
            <a:r>
              <a:rPr lang="fr-FR" dirty="0"/>
              <a:t> areas of </a:t>
            </a:r>
            <a:r>
              <a:rPr lang="fr-FR" dirty="0" err="1"/>
              <a:t>technology</a:t>
            </a:r>
            <a:endParaRPr lang="fr-FR" dirty="0"/>
          </a:p>
          <a:p>
            <a:r>
              <a:rPr lang="fr-FR" dirty="0" err="1"/>
              <a:t>Who</a:t>
            </a:r>
            <a:r>
              <a:rPr lang="fr-FR" dirty="0"/>
              <a:t> are the dominant </a:t>
            </a:r>
            <a:r>
              <a:rPr lang="fr-FR" dirty="0" err="1"/>
              <a:t>players</a:t>
            </a:r>
            <a:r>
              <a:rPr lang="fr-FR" dirty="0"/>
              <a:t>? Real </a:t>
            </a:r>
            <a:r>
              <a:rPr lang="fr-FR" dirty="0" err="1"/>
              <a:t>picture</a:t>
            </a:r>
            <a:r>
              <a:rPr lang="fr-FR" dirty="0"/>
              <a:t> (</a:t>
            </a:r>
            <a:r>
              <a:rPr lang="fr-FR" dirty="0" err="1"/>
              <a:t>corporate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, </a:t>
            </a:r>
            <a:r>
              <a:rPr lang="fr-FR" dirty="0" err="1"/>
              <a:t>M&amp;As</a:t>
            </a:r>
            <a:r>
              <a:rPr lang="fr-FR" dirty="0"/>
              <a:t>, </a:t>
            </a:r>
            <a:r>
              <a:rPr lang="fr-FR" dirty="0" err="1"/>
              <a:t>afiliations</a:t>
            </a:r>
            <a:r>
              <a:rPr lang="fr-FR" dirty="0"/>
              <a:t> of </a:t>
            </a:r>
            <a:r>
              <a:rPr lang="fr-FR" dirty="0" err="1"/>
              <a:t>individuals</a:t>
            </a:r>
            <a:r>
              <a:rPr lang="fr-FR" dirty="0"/>
              <a:t> to </a:t>
            </a:r>
            <a:r>
              <a:rPr lang="fr-FR" dirty="0" err="1"/>
              <a:t>companies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filing</a:t>
            </a:r>
            <a:r>
              <a:rPr lang="fr-FR" dirty="0"/>
              <a:t> </a:t>
            </a:r>
            <a:r>
              <a:rPr lang="fr-FR" dirty="0" err="1"/>
              <a:t>strategies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size of </a:t>
            </a:r>
            <a:r>
              <a:rPr lang="fr-FR" dirty="0" err="1"/>
              <a:t>companies</a:t>
            </a:r>
            <a:r>
              <a:rPr lang="fr-FR" dirty="0"/>
              <a:t> (e.g. </a:t>
            </a:r>
            <a:r>
              <a:rPr lang="fr-FR" dirty="0" err="1"/>
              <a:t>economies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SMEs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607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4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5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59832" y="1052736"/>
            <a:ext cx="5486400" cy="2592288"/>
          </a:xfrm>
        </p:spPr>
        <p:txBody>
          <a:bodyPr/>
          <a:lstStyle/>
          <a:p>
            <a:br>
              <a:rPr lang="fr-FR" dirty="0"/>
            </a:br>
            <a:r>
              <a:rPr lang="fr-FR" dirty="0">
                <a:hlinkClick r:id="rId2"/>
              </a:rPr>
              <a:t>Irene.Kitsara@wipo.int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99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4F98-A124-4672-8445-5567A5A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53629"/>
            <a:ext cx="9036496" cy="892399"/>
          </a:xfrm>
        </p:spPr>
        <p:txBody>
          <a:bodyPr/>
          <a:lstStyle/>
          <a:p>
            <a:r>
              <a:rPr lang="fr-FR" dirty="0"/>
              <a:t>Patent-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727B8-90B7-4B31-A997-5DF56EF9A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1975" y="1340768"/>
            <a:ext cx="5312025" cy="3816424"/>
          </a:xfrm>
        </p:spPr>
        <p:txBody>
          <a:bodyPr/>
          <a:lstStyle/>
          <a:p>
            <a:r>
              <a:rPr lang="fr-FR" dirty="0"/>
              <a:t>Patent classifications (</a:t>
            </a:r>
            <a:r>
              <a:rPr lang="fr-FR" dirty="0" err="1"/>
              <a:t>technology</a:t>
            </a:r>
            <a:r>
              <a:rPr lang="fr-FR" dirty="0"/>
              <a:t>, </a:t>
            </a:r>
            <a:r>
              <a:rPr lang="fr-FR" dirty="0" err="1"/>
              <a:t>companies</a:t>
            </a:r>
            <a:r>
              <a:rPr lang="fr-FR" dirty="0"/>
              <a:t>, </a:t>
            </a:r>
            <a:r>
              <a:rPr lang="fr-FR" dirty="0" err="1"/>
              <a:t>organization</a:t>
            </a:r>
            <a:r>
              <a:rPr lang="fr-FR" dirty="0"/>
              <a:t> types)</a:t>
            </a:r>
          </a:p>
          <a:p>
            <a:r>
              <a:rPr lang="fr-FR" dirty="0"/>
              <a:t>Patent citations</a:t>
            </a:r>
          </a:p>
          <a:p>
            <a:r>
              <a:rPr lang="fr-FR" dirty="0" err="1"/>
              <a:t>Internationalization</a:t>
            </a:r>
            <a:r>
              <a:rPr lang="fr-FR" dirty="0"/>
              <a:t> of S&amp;T</a:t>
            </a:r>
          </a:p>
          <a:p>
            <a:r>
              <a:rPr lang="fr-FR" dirty="0"/>
              <a:t>Patent value</a:t>
            </a:r>
          </a:p>
          <a:p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6A7B7-BA9E-4A27-8728-2648086E0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1340768"/>
            <a:ext cx="329272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BF7FA9-F163-4C96-8A80-83A1EB65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0062"/>
            <a:ext cx="8229600" cy="1143000"/>
          </a:xfrm>
        </p:spPr>
        <p:txBody>
          <a:bodyPr/>
          <a:lstStyle/>
          <a:p>
            <a:r>
              <a:rPr lang="fr-FR" dirty="0"/>
              <a:t>Global Innovation Index (GII)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9D1D0D-93EC-4976-A24F-C62CFD74C2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75856" y="1408708"/>
            <a:ext cx="5839942" cy="410852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CA859F0-5639-4D9A-8E2B-68BB8C434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267" y="1548657"/>
            <a:ext cx="3443059" cy="4352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25F90F-B5E8-4E81-BF02-5856B39D7C5C}"/>
              </a:ext>
            </a:extLst>
          </p:cNvPr>
          <p:cNvSpPr/>
          <p:nvPr/>
        </p:nvSpPr>
        <p:spPr>
          <a:xfrm>
            <a:off x="4182" y="6396335"/>
            <a:ext cx="8701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www.wipo.int/edocs/pubdocs/en/wipo_pub_gii_2017.pdf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71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D08B-F29A-4CC4-B2AB-68519DE1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7833"/>
            <a:ext cx="8229600" cy="739075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is</a:t>
            </a:r>
            <a:r>
              <a:rPr lang="fr-FR" dirty="0"/>
              <a:t> Malaysia </a:t>
            </a:r>
            <a:r>
              <a:rPr lang="fr-FR" dirty="0" err="1"/>
              <a:t>doing</a:t>
            </a:r>
            <a:r>
              <a:rPr lang="fr-FR" dirty="0"/>
              <a:t> 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3A6B553-C9FC-40F6-AA48-F4CC3D781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466"/>
          <a:stretch/>
        </p:blipFill>
        <p:spPr>
          <a:xfrm>
            <a:off x="88191" y="1428908"/>
            <a:ext cx="6658110" cy="538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09762-08BB-4FDF-935A-2EE701B43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" r="19546" b="12712"/>
          <a:stretch/>
        </p:blipFill>
        <p:spPr>
          <a:xfrm>
            <a:off x="0" y="1024983"/>
            <a:ext cx="6746301" cy="3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B530-6A24-4303-9BD5-BC1A17E2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is</a:t>
            </a:r>
            <a:r>
              <a:rPr lang="fr-FR" dirty="0"/>
              <a:t> Malaysia </a:t>
            </a:r>
            <a:r>
              <a:rPr lang="fr-FR" dirty="0" err="1"/>
              <a:t>doing</a:t>
            </a:r>
            <a:r>
              <a:rPr lang="fr-FR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B27407-529A-4967-8514-5F56E68B58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72816"/>
            <a:ext cx="4860032" cy="357478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EC1CE0-2E28-4AAA-834A-A1A209F973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26528" y="1916832"/>
            <a:ext cx="4217472" cy="36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252831"/>
            <a:ext cx="8229600" cy="1143000"/>
          </a:xfrm>
        </p:spPr>
        <p:txBody>
          <a:bodyPr/>
          <a:lstStyle/>
          <a:p>
            <a:r>
              <a:rPr lang="fr-FR" dirty="0" err="1"/>
              <a:t>Companies</a:t>
            </a:r>
            <a:r>
              <a:rPr lang="fr-FR" dirty="0"/>
              <a:t> patent portfolio and how </a:t>
            </a:r>
            <a:r>
              <a:rPr lang="fr-FR" dirty="0" err="1"/>
              <a:t>they</a:t>
            </a:r>
            <a:r>
              <a:rPr lang="fr-FR" dirty="0"/>
              <a:t> influence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5567730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Source: IEEE Spectrum Patent Power </a:t>
            </a:r>
            <a:r>
              <a:rPr lang="fr-FR" sz="1600" dirty="0" err="1"/>
              <a:t>Scorecards</a:t>
            </a:r>
            <a:r>
              <a:rPr lang="fr-FR" sz="1600" dirty="0"/>
              <a:t> 2016 </a:t>
            </a:r>
          </a:p>
          <a:p>
            <a:r>
              <a:rPr lang="fr-FR" sz="1600" dirty="0">
                <a:hlinkClick r:id="rId3"/>
              </a:rPr>
              <a:t>http://spectrum.ieee.org/static/interactive-patent-power-2016</a:t>
            </a:r>
            <a:r>
              <a:rPr lang="fr-FR" sz="1600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511" y="1395831"/>
            <a:ext cx="8834573" cy="3761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46" y="3356992"/>
            <a:ext cx="26289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1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23205"/>
            <a:ext cx="8229600" cy="706090"/>
          </a:xfrm>
        </p:spPr>
        <p:txBody>
          <a:bodyPr/>
          <a:lstStyle/>
          <a:p>
            <a:r>
              <a:rPr lang="fr-FR" dirty="0" err="1"/>
              <a:t>Decisions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lead to collaborations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7891"/>
            <a:ext cx="8712968" cy="5712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DA2D3F-F1FF-4762-9A74-A3F3DD27CA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516216" y="1196753"/>
            <a:ext cx="576064" cy="288032"/>
          </a:xfrm>
          <a:prstGeom prst="rect">
            <a:avLst/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9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A0A1D0-51E2-450D-8AB9-B494B6A4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19" y="404664"/>
            <a:ext cx="691760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3677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4206</TotalTime>
  <Words>614</Words>
  <Application>Microsoft Office PowerPoint</Application>
  <PresentationFormat>On-screen Show (4:3)</PresentationFormat>
  <Paragraphs>101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ヒラギノ角ゴ Pro W3</vt:lpstr>
      <vt:lpstr>English</vt:lpstr>
      <vt:lpstr>PowerPoint Presentation</vt:lpstr>
      <vt:lpstr>What is used as an innovation indicator?</vt:lpstr>
      <vt:lpstr>Patent-based indicators</vt:lpstr>
      <vt:lpstr>Global Innovation Index (GII)</vt:lpstr>
      <vt:lpstr>How is Malaysia doing ?</vt:lpstr>
      <vt:lpstr>How is Malaysia doing?</vt:lpstr>
      <vt:lpstr>Companies patent portfolio and how they influence their sector </vt:lpstr>
      <vt:lpstr>Decisions that lead to collaborations</vt:lpstr>
      <vt:lpstr>PowerPoint Presentation</vt:lpstr>
      <vt:lpstr>Some initial thoughts</vt:lpstr>
      <vt:lpstr>Patent Information: what is measurable </vt:lpstr>
      <vt:lpstr>What kind of analysis can be included in a Patent Landscape Report?</vt:lpstr>
      <vt:lpstr>General trends vs. trends in subsectors</vt:lpstr>
      <vt:lpstr>Clustering of prominent technology areas </vt:lpstr>
      <vt:lpstr>Annual Growth rate in patent filing areas – indicators of other trends and changes in market/jurisdiction</vt:lpstr>
      <vt:lpstr>Geographical distribution of patent protection </vt:lpstr>
      <vt:lpstr>OFF and OSF as indicators of innovation and potential market</vt:lpstr>
      <vt:lpstr>Major players in a field, profile,  new players, change in focus and strategy</vt:lpstr>
      <vt:lpstr>Specific applicants analysis</vt:lpstr>
      <vt:lpstr>Co-assignments and collaboration networks</vt:lpstr>
      <vt:lpstr>Citation analysis/network</vt:lpstr>
      <vt:lpstr>Matching patents to products</vt:lpstr>
      <vt:lpstr>Combining patent with non-patent data</vt:lpstr>
      <vt:lpstr>What do patent counts tell us? Perceptions &amp; caveats </vt:lpstr>
      <vt:lpstr>PowerPoint Presentation</vt:lpstr>
      <vt:lpstr>PowerPoint Presentation</vt:lpstr>
      <vt:lpstr> Irene.Kitsara@wipo.int 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itlab3</cp:lastModifiedBy>
  <cp:revision>139</cp:revision>
  <dcterms:created xsi:type="dcterms:W3CDTF">2015-08-20T08:19:12Z</dcterms:created>
  <dcterms:modified xsi:type="dcterms:W3CDTF">2017-11-16T04:13:24Z</dcterms:modified>
</cp:coreProperties>
</file>